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9"/>
  </p:notesMasterIdLst>
  <p:handoutMasterIdLst>
    <p:handoutMasterId r:id="rId140"/>
  </p:handoutMasterIdLst>
  <p:sldIdLst>
    <p:sldId id="265" r:id="rId5"/>
    <p:sldId id="310" r:id="rId6"/>
    <p:sldId id="432" r:id="rId7"/>
    <p:sldId id="348" r:id="rId8"/>
    <p:sldId id="322" r:id="rId9"/>
    <p:sldId id="395" r:id="rId10"/>
    <p:sldId id="396" r:id="rId11"/>
    <p:sldId id="394" r:id="rId12"/>
    <p:sldId id="347" r:id="rId13"/>
    <p:sldId id="359" r:id="rId14"/>
    <p:sldId id="352" r:id="rId15"/>
    <p:sldId id="333" r:id="rId16"/>
    <p:sldId id="334" r:id="rId17"/>
    <p:sldId id="353" r:id="rId18"/>
    <p:sldId id="365" r:id="rId19"/>
    <p:sldId id="349" r:id="rId20"/>
    <p:sldId id="335" r:id="rId21"/>
    <p:sldId id="362" r:id="rId22"/>
    <p:sldId id="354" r:id="rId23"/>
    <p:sldId id="355" r:id="rId24"/>
    <p:sldId id="336" r:id="rId25"/>
    <p:sldId id="337" r:id="rId26"/>
    <p:sldId id="351" r:id="rId27"/>
    <p:sldId id="350" r:id="rId28"/>
    <p:sldId id="338" r:id="rId29"/>
    <p:sldId id="339" r:id="rId30"/>
    <p:sldId id="340" r:id="rId31"/>
    <p:sldId id="341" r:id="rId32"/>
    <p:sldId id="346" r:id="rId33"/>
    <p:sldId id="343" r:id="rId34"/>
    <p:sldId id="356" r:id="rId35"/>
    <p:sldId id="357" r:id="rId36"/>
    <p:sldId id="397" r:id="rId37"/>
    <p:sldId id="380" r:id="rId38"/>
    <p:sldId id="358" r:id="rId39"/>
    <p:sldId id="330" r:id="rId40"/>
    <p:sldId id="323" r:id="rId41"/>
    <p:sldId id="321" r:id="rId42"/>
    <p:sldId id="429" r:id="rId43"/>
    <p:sldId id="393" r:id="rId44"/>
    <p:sldId id="360" r:id="rId45"/>
    <p:sldId id="373" r:id="rId46"/>
    <p:sldId id="364" r:id="rId47"/>
    <p:sldId id="361" r:id="rId48"/>
    <p:sldId id="401" r:id="rId49"/>
    <p:sldId id="402" r:id="rId50"/>
    <p:sldId id="376" r:id="rId51"/>
    <p:sldId id="433" r:id="rId52"/>
    <p:sldId id="434" r:id="rId53"/>
    <p:sldId id="379" r:id="rId54"/>
    <p:sldId id="377" r:id="rId55"/>
    <p:sldId id="375" r:id="rId56"/>
    <p:sldId id="383" r:id="rId57"/>
    <p:sldId id="390" r:id="rId58"/>
    <p:sldId id="386" r:id="rId59"/>
    <p:sldId id="385" r:id="rId60"/>
    <p:sldId id="437" r:id="rId61"/>
    <p:sldId id="436" r:id="rId62"/>
    <p:sldId id="449" r:id="rId63"/>
    <p:sldId id="440" r:id="rId64"/>
    <p:sldId id="443" r:id="rId65"/>
    <p:sldId id="444" r:id="rId66"/>
    <p:sldId id="445" r:id="rId67"/>
    <p:sldId id="450" r:id="rId68"/>
    <p:sldId id="447" r:id="rId69"/>
    <p:sldId id="448" r:id="rId70"/>
    <p:sldId id="391" r:id="rId71"/>
    <p:sldId id="392" r:id="rId72"/>
    <p:sldId id="438" r:id="rId73"/>
    <p:sldId id="451" r:id="rId74"/>
    <p:sldId id="407" r:id="rId75"/>
    <p:sldId id="430" r:id="rId76"/>
    <p:sldId id="431" r:id="rId77"/>
    <p:sldId id="412" r:id="rId78"/>
    <p:sldId id="411" r:id="rId79"/>
    <p:sldId id="408" r:id="rId80"/>
    <p:sldId id="409" r:id="rId81"/>
    <p:sldId id="410" r:id="rId82"/>
    <p:sldId id="417" r:id="rId83"/>
    <p:sldId id="413" r:id="rId84"/>
    <p:sldId id="414" r:id="rId85"/>
    <p:sldId id="415" r:id="rId86"/>
    <p:sldId id="416" r:id="rId87"/>
    <p:sldId id="418" r:id="rId88"/>
    <p:sldId id="419" r:id="rId89"/>
    <p:sldId id="420" r:id="rId90"/>
    <p:sldId id="421" r:id="rId91"/>
    <p:sldId id="422" r:id="rId92"/>
    <p:sldId id="423" r:id="rId93"/>
    <p:sldId id="425" r:id="rId94"/>
    <p:sldId id="427" r:id="rId95"/>
    <p:sldId id="426" r:id="rId96"/>
    <p:sldId id="378" r:id="rId97"/>
    <p:sldId id="478" r:id="rId98"/>
    <p:sldId id="452" r:id="rId99"/>
    <p:sldId id="453" r:id="rId100"/>
    <p:sldId id="454" r:id="rId101"/>
    <p:sldId id="455" r:id="rId102"/>
    <p:sldId id="456" r:id="rId103"/>
    <p:sldId id="457" r:id="rId104"/>
    <p:sldId id="458" r:id="rId105"/>
    <p:sldId id="459" r:id="rId106"/>
    <p:sldId id="460" r:id="rId107"/>
    <p:sldId id="461" r:id="rId108"/>
    <p:sldId id="462" r:id="rId109"/>
    <p:sldId id="463" r:id="rId110"/>
    <p:sldId id="464" r:id="rId111"/>
    <p:sldId id="465" r:id="rId112"/>
    <p:sldId id="466" r:id="rId113"/>
    <p:sldId id="473" r:id="rId114"/>
    <p:sldId id="475" r:id="rId115"/>
    <p:sldId id="467" r:id="rId116"/>
    <p:sldId id="468" r:id="rId117"/>
    <p:sldId id="469" r:id="rId118"/>
    <p:sldId id="470" r:id="rId119"/>
    <p:sldId id="471" r:id="rId120"/>
    <p:sldId id="472" r:id="rId121"/>
    <p:sldId id="476" r:id="rId122"/>
    <p:sldId id="477" r:id="rId123"/>
    <p:sldId id="479" r:id="rId124"/>
    <p:sldId id="480" r:id="rId125"/>
    <p:sldId id="482" r:id="rId126"/>
    <p:sldId id="483" r:id="rId127"/>
    <p:sldId id="481" r:id="rId128"/>
    <p:sldId id="484" r:id="rId129"/>
    <p:sldId id="485" r:id="rId130"/>
    <p:sldId id="368" r:id="rId131"/>
    <p:sldId id="486" r:id="rId132"/>
    <p:sldId id="487" r:id="rId133"/>
    <p:sldId id="331" r:id="rId134"/>
    <p:sldId id="328" r:id="rId135"/>
    <p:sldId id="332" r:id="rId136"/>
    <p:sldId id="428" r:id="rId137"/>
    <p:sldId id="319" r:id="rId138"/>
  </p:sldIdLst>
  <p:sldSz cx="12192000" cy="6858000"/>
  <p:notesSz cx="6858000" cy="9144000"/>
  <p:custDataLst>
    <p:tags r:id="rId1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142C"/>
    <a:srgbClr val="FF6600"/>
    <a:srgbClr val="FF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1395" autoAdjust="0"/>
  </p:normalViewPr>
  <p:slideViewPr>
    <p:cSldViewPr showGuides="1">
      <p:cViewPr varScale="1">
        <p:scale>
          <a:sx n="67" d="100"/>
          <a:sy n="67" d="100"/>
        </p:scale>
        <p:origin x="84" y="4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handoutMaster" Target="handoutMasters/handoutMaster1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err="1"/>
            <a:t>PreviousTask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err="1"/>
            <a:t>ContinuationTask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2"/>
      <dgm:spPr/>
    </dgm:pt>
    <dgm:pt modelId="{96015622-8A46-45CF-A72A-2856B699B374}" type="pres">
      <dgm:prSet presAssocID="{FB986F71-3126-4196-BD30-74AEDC39A1CA}" presName="childNode1" presStyleLbl="bgAcc1" presStyleIdx="0" presStyleCnt="2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2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1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2"/>
      <dgm:spPr/>
    </dgm:pt>
    <dgm:pt modelId="{E83793B4-2C5C-4D90-82FA-E5EE4745664D}" type="pres">
      <dgm:prSet presAssocID="{F6D27D1B-CDCB-481F-B8FA-AB31B2A119DE}" presName="childNode2" presStyleLbl="bgAcc1" presStyleIdx="1" presStyleCnt="2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2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</dgm:ptLst>
  <dgm:cxnLst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1219842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D16E-EEE6-4267-97EA-5AD7D2BC4E84}">
      <dsp:nvSpPr>
        <dsp:cNvPr id="0" name=""/>
        <dsp:cNvSpPr/>
      </dsp:nvSpPr>
      <dsp:spPr>
        <a:xfrm>
          <a:off x="2240790" y="1107480"/>
          <a:ext cx="2089083" cy="208908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1628213" y="1979681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PreviousTask</a:t>
          </a:r>
          <a:endParaRPr lang="en-US" sz="1600" kern="1200" dirty="0"/>
        </a:p>
      </dsp:txBody>
      <dsp:txXfrm>
        <a:off x="1647239" y="1998707"/>
        <a:ext cx="1595432" cy="611530"/>
      </dsp:txXfrm>
    </dsp:sp>
    <dsp:sp modelId="{E83793B4-2C5C-4D90-82FA-E5EE4745664D}">
      <dsp:nvSpPr>
        <dsp:cNvPr id="0" name=""/>
        <dsp:cNvSpPr/>
      </dsp:nvSpPr>
      <dsp:spPr>
        <a:xfrm>
          <a:off x="3605034" y="788779"/>
          <a:ext cx="1837670" cy="15156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D1FDE-4DD7-4FA5-8C70-0C747477B66C}">
      <dsp:nvSpPr>
        <dsp:cNvPr id="0" name=""/>
        <dsp:cNvSpPr/>
      </dsp:nvSpPr>
      <dsp:spPr>
        <a:xfrm>
          <a:off x="4013405" y="463987"/>
          <a:ext cx="1633484" cy="649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ContinuationTask</a:t>
          </a:r>
          <a:endParaRPr lang="en-US" sz="1600" kern="1200" dirty="0"/>
        </a:p>
      </dsp:txBody>
      <dsp:txXfrm>
        <a:off x="4032431" y="483013"/>
        <a:ext cx="1595432" cy="6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12/22/2016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12/22/2016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http://www.world-of-knives.ch/public/media/filer_thumbnails/2011/11/14/fk-140wh-wh_5_5_3.jpg__663x372_q80_crop-1_upscale-1.jpg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71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3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</a:t>
            </a:r>
            <a:r>
              <a:rPr lang="fr-FR" baseline="0" dirty="0"/>
              <a:t> OS threads</a:t>
            </a: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JavaScript in a browser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Node.js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marL="231775" lvl="1" indent="0">
              <a:buFont typeface="Arial" pitchFamily="34" charset="0"/>
              <a:buNone/>
            </a:pPr>
            <a:r>
              <a:rPr lang="en-US" dirty="0">
                <a:solidFill>
                  <a:schemeClr val="accent4"/>
                </a:solidFill>
              </a:rPr>
              <a:t>e.g.: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Thread-based (e.g. multi-threading)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Task-based (e.g. TPL)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7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114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678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3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https://static1.squarespace.com/static/544d2af6e4b007f43083a5b0/544e719be4b07c493b25c4e4/54625440e4b0f79db69b3b1a/1417724183061/?format=1500w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83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http://www.designnation.de/Media/Galerie/50cf9c1d197e0,Houston-we-have-a-problem.jpg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51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/>
              <a:t>: http://images.martechadvisor.com/images/uploads/content_images/cbc928ab5eb5e7f00676992442650b40.jpg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31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094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</a:t>
            </a:r>
            <a:r>
              <a:rPr lang="fr-FR" baseline="0" dirty="0"/>
              <a:t> https://avatars1.githubusercontent.com/u/3131866?v=3&amp;s=460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98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9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12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819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81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Ref:http</a:t>
            </a:r>
            <a:r>
              <a:rPr lang="fr-FR" dirty="0"/>
              <a:t>://i.imgur.com/ZnREN.jpg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7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http://blog.canacad.ac.jp/wpmu/15matser/files/2013/06/FoodWaste1.jpg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1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9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: http://www.careofcars.com/wp-content/uploads/2014/01/patchwork-on-cheap-cars.jpg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70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: http://ci.memecdn.com/7869512.jpg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22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19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Refs</a:t>
            </a:r>
            <a:r>
              <a:rPr lang="fr-FR" dirty="0"/>
              <a:t> :</a:t>
            </a:r>
            <a:r>
              <a:rPr lang="fr-FR" baseline="0" dirty="0"/>
              <a:t> </a:t>
            </a:r>
          </a:p>
          <a:p>
            <a:r>
              <a:rPr lang="fr-FR" baseline="0" dirty="0"/>
              <a:t>- https://cdn3.iconfinder.com/data/icons/basic-mobile-part-3/512/prisoner-512.png</a:t>
            </a:r>
          </a:p>
          <a:p>
            <a:r>
              <a:rPr lang="fr-FR" baseline="0" dirty="0"/>
              <a:t>- https://cdn4.iconfinder.com/data/icons/human-values-solid/100/_-62-512.png</a:t>
            </a:r>
          </a:p>
          <a:p>
            <a:r>
              <a:rPr lang="fr-FR" baseline="0" dirty="0"/>
              <a:t>- https://d30y9cdsu7xlg0.cloudfront.net/png/89995-200.png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1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0" y="1828800"/>
            <a:ext cx="9567013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89" y="4800600"/>
            <a:ext cx="9567013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all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12/22/2016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12/22/2016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2115168/why-does-this-async-await-code-generate-not-all-code-paths-return-a-value" TargetMode="External"/><Relationship Id="rId2" Type="http://schemas.openxmlformats.org/officeDocument/2006/relationships/hyperlink" Target="https://msdn.microsoft.com/en-us/magazine/jj991977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3833255/does-using-tasks-tpl-library-make-an-application-multithreaded" TargetMode="External"/><Relationship Id="rId5" Type="http://schemas.openxmlformats.org/officeDocument/2006/relationships/hyperlink" Target="http://blog.stephencleary.com/2013/11/there-is-no-thread.html" TargetMode="External"/><Relationship Id="rId4" Type="http://schemas.openxmlformats.org/officeDocument/2006/relationships/hyperlink" Target="http://blog.stephencleary.com/2013/11/taskrun-etiquette-examples-dont-use.html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Async, Await, Oh… Wait!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1" y="4800600"/>
            <a:ext cx="9349679" cy="1219200"/>
          </a:xfrm>
        </p:spPr>
        <p:txBody>
          <a:bodyPr/>
          <a:lstStyle/>
          <a:p>
            <a:r>
              <a:rPr lang="en-US" dirty="0"/>
              <a:t>You’d better watch your step</a:t>
            </a:r>
            <a:br>
              <a:rPr lang="en-US" dirty="0"/>
            </a:br>
            <a:r>
              <a:rPr lang="en-US" sz="1400" cap="none" dirty="0">
                <a:solidFill>
                  <a:schemeClr val="tx2"/>
                </a:solidFill>
              </a:rPr>
              <a:t>December 2016 – </a:t>
            </a:r>
            <a:r>
              <a:rPr lang="en-US" sz="1400" cap="none" dirty="0" err="1">
                <a:solidFill>
                  <a:schemeClr val="tx2"/>
                </a:solidFill>
              </a:rPr>
              <a:t>Alt.Net</a:t>
            </a:r>
            <a:r>
              <a:rPr lang="en-US" sz="1400" cap="none" dirty="0">
                <a:solidFill>
                  <a:schemeClr val="tx2"/>
                </a:solidFill>
              </a:rPr>
              <a:t> Paris</a:t>
            </a:r>
            <a:endParaRPr lang="it-IT" cap="none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5440" y="5395387"/>
            <a:ext cx="5256584" cy="625901"/>
            <a:chOff x="8686700" y="6044672"/>
            <a:chExt cx="5256584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9262764" y="6165304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@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tpierrain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 (use case </a:t>
              </a:r>
              <a:r>
                <a:rPr lang="fr-FR" spc="100" dirty="0" err="1">
                  <a:latin typeface="Arial Narrow" panose="020B0606020202030204" pitchFamily="34" charset="0"/>
                  <a:ea typeface="+mj-ea"/>
                  <a:cs typeface="+mj-cs"/>
                </a:rPr>
                <a:t>driven</a:t>
              </a:r>
              <a:r>
                <a:rPr lang="fr-FR" spc="100" dirty="0">
                  <a:latin typeface="Arial Narrow" panose="020B0606020202030204" pitchFamily="34" charset="0"/>
                  <a:ea typeface="+mj-ea"/>
                  <a:cs typeface="+mj-cs"/>
                </a:rPr>
                <a:t>)</a:t>
              </a: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700" y="6044672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6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3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1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2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29475" r="24928"/>
          <a:stretch/>
        </p:blipFill>
        <p:spPr>
          <a:xfrm>
            <a:off x="4187824" y="4343111"/>
            <a:ext cx="5904656" cy="2233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75920" y="6021288"/>
            <a:ext cx="4392488" cy="2880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7680176" y="557994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rgbClr val="C00000"/>
                </a:solidFill>
              </a:rPr>
              <a:t>The GUI case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711624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608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" descr="File:WaitingForGod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076" y="2899505"/>
            <a:ext cx="3132384" cy="53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2711624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608" y="5283220"/>
            <a:ext cx="0" cy="25200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 bwMode="auto">
          <a:xfrm>
            <a:off x="1866963" y="915494"/>
            <a:ext cx="8458074" cy="502701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Deadlocks</a:t>
            </a:r>
          </a:p>
        </p:txBody>
      </p:sp>
      <p:pic>
        <p:nvPicPr>
          <p:cNvPr id="717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4" y="1262051"/>
            <a:ext cx="7552853" cy="43338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dupdob principle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4381500" cy="4381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384032" y="1484784"/>
            <a:ext cx="5184576" cy="438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“</a:t>
            </a:r>
            <a:r>
              <a:rPr lang="fr-FR" sz="3600" i="1" cap="all" dirty="0"/>
              <a:t>Qui dit </a:t>
            </a:r>
            <a:r>
              <a:rPr lang="fr-FR" sz="3600" i="1" cap="all" dirty="0" err="1"/>
              <a:t>lockS</a:t>
            </a:r>
            <a:r>
              <a:rPr lang="fr-FR" sz="3600" i="1" cap="all" dirty="0"/>
              <a:t>… </a:t>
            </a:r>
            <a:br>
              <a:rPr lang="fr-FR" sz="3600" i="1" cap="all" dirty="0"/>
            </a:br>
            <a:r>
              <a:rPr lang="fr-FR" sz="3600" i="1" cap="all" dirty="0"/>
              <a:t>dit </a:t>
            </a:r>
            <a:r>
              <a:rPr lang="fr-FR" sz="3600" i="1" cap="all" dirty="0" err="1"/>
              <a:t>deadlocks</a:t>
            </a:r>
            <a:r>
              <a:rPr lang="fr-FR" sz="3600" cap="all" dirty="0"/>
              <a:t>”</a:t>
            </a:r>
          </a:p>
          <a:p>
            <a:pPr marL="0" indent="0" algn="ctr">
              <a:buNone/>
            </a:pPr>
            <a:endParaRPr lang="en-US" cap="all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cap="all" dirty="0">
                <a:solidFill>
                  <a:schemeClr val="accent1"/>
                </a:solidFill>
              </a:rPr>
              <a:t>“</a:t>
            </a:r>
            <a:r>
              <a:rPr lang="en-US" i="1" cap="all" dirty="0">
                <a:solidFill>
                  <a:schemeClr val="accent1"/>
                </a:solidFill>
              </a:rPr>
              <a:t>whoever locks… </a:t>
            </a:r>
            <a:br>
              <a:rPr lang="en-US" i="1" cap="all" dirty="0">
                <a:solidFill>
                  <a:schemeClr val="accent1"/>
                </a:solidFill>
              </a:rPr>
            </a:br>
            <a:r>
              <a:rPr lang="en-US" i="1" cap="all" dirty="0">
                <a:solidFill>
                  <a:schemeClr val="accent1"/>
                </a:solidFill>
              </a:rPr>
              <a:t>eventually deadlocks</a:t>
            </a:r>
            <a:r>
              <a:rPr lang="en-US" cap="all" dirty="0">
                <a:solidFill>
                  <a:schemeClr val="accent1"/>
                </a:solidFill>
              </a:rPr>
              <a:t>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5130" y="5827435"/>
            <a:ext cx="2160240" cy="625901"/>
            <a:chOff x="2855640" y="5827435"/>
            <a:chExt cx="2160240" cy="625901"/>
          </a:xfrm>
        </p:grpSpPr>
        <p:sp>
          <p:nvSpPr>
            <p:cNvPr id="6" name="TextBox 5"/>
            <p:cNvSpPr txBox="1"/>
            <p:nvPr/>
          </p:nvSpPr>
          <p:spPr>
            <a:xfrm>
              <a:off x="3431704" y="594806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  <a:latin typeface="Arial Narrow" panose="020B0606020202030204" pitchFamily="34" charset="0"/>
                </a:rPr>
                <a:t>@</a:t>
              </a:r>
              <a:r>
                <a:rPr lang="fr-FR" dirty="0" err="1">
                  <a:solidFill>
                    <a:schemeClr val="accent1"/>
                  </a:solidFill>
                  <a:latin typeface="Arial Narrow" panose="020B0606020202030204" pitchFamily="34" charset="0"/>
                </a:rPr>
                <a:t>cyrdup</a:t>
              </a:r>
              <a:endParaRPr lang="fr-FR" dirty="0">
                <a:solidFill>
                  <a:schemeClr val="accent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7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640" y="5827435"/>
              <a:ext cx="625901" cy="6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2" name="Picture 4" descr="https://i.imgflip.com/1eulx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1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7170" name="Picture 2" descr="https://i.imgflip.com/1eulq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9" y="1268760"/>
            <a:ext cx="5179783" cy="5011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1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Deadlock Meme</a:t>
            </a:r>
          </a:p>
        </p:txBody>
      </p:sp>
      <p:pic>
        <p:nvPicPr>
          <p:cNvPr id="4098" name="Picture 2" descr="https://i.imgflip.com/1gbu8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00" y="1267200"/>
            <a:ext cx="5179535" cy="50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/>
              <a:t>Do not block</a:t>
            </a:r>
            <a:r>
              <a:rPr lang="en-US" sz="3600" cap="all" dirty="0">
                <a:solidFill>
                  <a:schemeClr val="accent1"/>
                </a:solidFill>
              </a:rPr>
              <a:t> to avoid Deadlock</a:t>
            </a:r>
          </a:p>
        </p:txBody>
      </p:sp>
    </p:spTree>
    <p:extLst>
      <p:ext uri="{BB962C8B-B14F-4D97-AF65-F5344CB8AC3E}">
        <p14:creationId xmlns:p14="http://schemas.microsoft.com/office/powerpoint/2010/main" val="29207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not block</a:t>
            </a:r>
            <a:r>
              <a:rPr lang="en-US" dirty="0"/>
              <a:t> to avoid Deadlock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847528" y="3867152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84" b="6270"/>
          <a:stretch/>
        </p:blipFill>
        <p:spPr>
          <a:xfrm>
            <a:off x="1847528" y="1551771"/>
            <a:ext cx="8784975" cy="180522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3431703" y="1066800"/>
            <a:ext cx="5616624" cy="2650232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39816" y="4509120"/>
            <a:ext cx="648072" cy="36004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233341" y="5723964"/>
            <a:ext cx="57253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« </a:t>
            </a:r>
            <a:r>
              <a:rPr lang="fr-FR" dirty="0" err="1"/>
              <a:t>await</a:t>
            </a:r>
            <a:r>
              <a:rPr lang="fr-FR" dirty="0"/>
              <a:t> » </a:t>
            </a:r>
            <a:r>
              <a:rPr lang="fr-FR" dirty="0" err="1"/>
              <a:t>don’t</a:t>
            </a:r>
            <a:r>
              <a:rPr lang="fr-FR" dirty="0"/>
              <a:t> block the UI thread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184233" y="2564904"/>
            <a:ext cx="86409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#2: </a:t>
            </a:r>
            <a:r>
              <a:rPr lang="en-GB" dirty="0">
                <a:solidFill>
                  <a:schemeClr val="tx1"/>
                </a:solidFill>
              </a:rPr>
              <a:t>Enter the </a:t>
            </a:r>
            <a:r>
              <a:rPr lang="en-GB" dirty="0"/>
              <a:t>Async</a:t>
            </a:r>
            <a:r>
              <a:rPr lang="en-GB" dirty="0">
                <a:solidFill>
                  <a:schemeClr val="tx1"/>
                </a:solidFill>
              </a:rPr>
              <a:t> void</a:t>
            </a:r>
          </a:p>
        </p:txBody>
      </p:sp>
    </p:spTree>
    <p:extLst>
      <p:ext uri="{BB962C8B-B14F-4D97-AF65-F5344CB8AC3E}">
        <p14:creationId xmlns:p14="http://schemas.microsoft.com/office/powerpoint/2010/main" val="32475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Async </a:t>
            </a:r>
            <a:r>
              <a:rPr lang="fr-FR" dirty="0" err="1"/>
              <a:t>void</a:t>
            </a:r>
            <a:r>
              <a:rPr lang="fr-FR" dirty="0"/>
              <a:t> case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1335"/>
          <a:stretch/>
        </p:blipFill>
        <p:spPr>
          <a:xfrm>
            <a:off x="1522810" y="1484784"/>
            <a:ext cx="8784976" cy="178480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991544" y="3140968"/>
            <a:ext cx="8928992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Async void is a “fire-and-forget” mechanism...</a:t>
            </a:r>
          </a:p>
          <a:p>
            <a:pPr lvl="1"/>
            <a:r>
              <a:rPr lang="en-US" dirty="0"/>
              <a:t>The caller is </a:t>
            </a:r>
            <a:r>
              <a:rPr lang="en-US" i="1" dirty="0"/>
              <a:t>unable</a:t>
            </a:r>
            <a:r>
              <a:rPr lang="en-US" dirty="0"/>
              <a:t> to know when an </a:t>
            </a:r>
            <a:r>
              <a:rPr lang="en-US" dirty="0" err="1"/>
              <a:t>async</a:t>
            </a:r>
            <a:r>
              <a:rPr lang="en-US" dirty="0"/>
              <a:t> void has finished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caller is </a:t>
            </a:r>
            <a:r>
              <a:rPr lang="en-US" i="1" dirty="0">
                <a:solidFill>
                  <a:schemeClr val="accent4"/>
                </a:solidFill>
              </a:rPr>
              <a:t>unable</a:t>
            </a:r>
            <a:r>
              <a:rPr lang="en-US" dirty="0">
                <a:solidFill>
                  <a:schemeClr val="accent4"/>
                </a:solidFill>
              </a:rPr>
              <a:t> to catch exceptions thrown from an </a:t>
            </a:r>
            <a:r>
              <a:rPr lang="en-US" dirty="0" err="1">
                <a:solidFill>
                  <a:schemeClr val="accent4"/>
                </a:solidFill>
              </a:rPr>
              <a:t>async</a:t>
            </a:r>
            <a:r>
              <a:rPr lang="en-US" dirty="0">
                <a:solidFill>
                  <a:schemeClr val="accent4"/>
                </a:solidFill>
              </a:rPr>
              <a:t> void</a:t>
            </a:r>
          </a:p>
          <a:p>
            <a:pPr lvl="2"/>
            <a:r>
              <a:rPr lang="en-US" dirty="0"/>
              <a:t>(instead they get posted to the UI message-loop)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3832" y="5517232"/>
            <a:ext cx="30243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accent4"/>
                </a:solidFill>
              </a:rPr>
              <a:t>TADA!</a:t>
            </a:r>
          </a:p>
        </p:txBody>
      </p:sp>
    </p:spTree>
    <p:extLst>
      <p:ext uri="{BB962C8B-B14F-4D97-AF65-F5344CB8AC3E}">
        <p14:creationId xmlns:p14="http://schemas.microsoft.com/office/powerpoint/2010/main" val="212458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Try</a:t>
            </a:r>
            <a:r>
              <a:rPr lang="fr-FR" dirty="0"/>
              <a:t>-catch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handlers</a:t>
            </a:r>
            <a:r>
              <a:rPr lang="fr-FR" dirty="0"/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96"/>
          <a:stretch/>
        </p:blipFill>
        <p:spPr>
          <a:xfrm>
            <a:off x="2423592" y="3356992"/>
            <a:ext cx="6984776" cy="295074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335"/>
          <a:stretch/>
        </p:blipFill>
        <p:spPr>
          <a:xfrm>
            <a:off x="2423592" y="1268760"/>
            <a:ext cx="6984776" cy="141906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3431704" y="1066800"/>
            <a:ext cx="5616623" cy="178613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 Guidelines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522810" y="1772816"/>
            <a:ext cx="9397726" cy="4536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</a:t>
            </a:r>
            <a:r>
              <a:rPr lang="en-US" dirty="0" err="1"/>
              <a:t>async</a:t>
            </a:r>
            <a:r>
              <a:rPr lang="en-US" dirty="0"/>
              <a:t> void methods only for top-level event handlers (and their like)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async</a:t>
            </a:r>
            <a:r>
              <a:rPr lang="en-US" dirty="0"/>
              <a:t> Task-returning methods everywhere else</a:t>
            </a:r>
          </a:p>
          <a:p>
            <a:pPr lvl="1"/>
            <a:r>
              <a:rPr lang="en-US" dirty="0"/>
              <a:t>Try-Catch your Async event handlers!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MS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30" y="1484784"/>
            <a:ext cx="8571342" cy="472633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#3: </a:t>
            </a:r>
            <a:r>
              <a:rPr lang="en-GB" dirty="0">
                <a:solidFill>
                  <a:schemeClr val="tx1"/>
                </a:solidFill>
              </a:rPr>
              <a:t>Use It wisely</a:t>
            </a:r>
          </a:p>
        </p:txBody>
      </p:sp>
    </p:spTree>
    <p:extLst>
      <p:ext uri="{BB962C8B-B14F-4D97-AF65-F5344CB8AC3E}">
        <p14:creationId xmlns:p14="http://schemas.microsoft.com/office/powerpoint/2010/main" val="33750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systematize Async-await!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1" t="13976" r="13570" b="13353"/>
          <a:stretch/>
        </p:blipFill>
        <p:spPr>
          <a:xfrm>
            <a:off x="1199456" y="1289348"/>
            <a:ext cx="4429174" cy="3744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7" t="13976" r="13714" b="14750"/>
          <a:stretch/>
        </p:blipFill>
        <p:spPr>
          <a:xfrm>
            <a:off x="6566550" y="1361356"/>
            <a:ext cx="4429175" cy="36724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199456" y="908720"/>
            <a:ext cx="3888432" cy="4608512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/>
          <p:cNvSpPr txBox="1">
            <a:spLocks/>
          </p:cNvSpPr>
          <p:nvPr/>
        </p:nvSpPr>
        <p:spPr>
          <a:xfrm>
            <a:off x="408050" y="5393804"/>
            <a:ext cx="10441160" cy="1512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cap="all" dirty="0">
                <a:solidFill>
                  <a:schemeClr val="accent4"/>
                </a:solidFill>
              </a:rPr>
              <a:t>Nothing in the continuation?</a:t>
            </a:r>
          </a:p>
          <a:p>
            <a:pPr marL="0" indent="0" algn="ctr">
              <a:buNone/>
            </a:pPr>
            <a:r>
              <a:rPr lang="en-US" sz="3200" cap="all" dirty="0"/>
              <a:t>No need for await!</a:t>
            </a:r>
          </a:p>
          <a:p>
            <a:pPr marL="0" indent="0" algn="ctr">
              <a:buNone/>
            </a:pPr>
            <a:endParaRPr lang="en-US" sz="32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810" y="1268760"/>
            <a:ext cx="9136770" cy="41148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accent1"/>
                </a:solidFill>
              </a:rPr>
              <a:t>Never block! </a:t>
            </a:r>
            <a:r>
              <a:rPr lang="fr-FR" dirty="0" err="1">
                <a:solidFill>
                  <a:schemeClr val="accent1"/>
                </a:solidFill>
              </a:rPr>
              <a:t>Unless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you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want</a:t>
            </a:r>
            <a:r>
              <a:rPr lang="fr-FR" dirty="0">
                <a:solidFill>
                  <a:schemeClr val="accent1"/>
                </a:solidFill>
              </a:rPr>
              <a:t> to </a:t>
            </a:r>
            <a:r>
              <a:rPr lang="fr-FR" dirty="0" err="1">
                <a:solidFill>
                  <a:schemeClr val="accent1"/>
                </a:solidFill>
              </a:rPr>
              <a:t>deadlock</a:t>
            </a:r>
            <a:endParaRPr lang="fr-FR" dirty="0">
              <a:solidFill>
                <a:schemeClr val="accent1"/>
              </a:solidFill>
            </a:endParaRPr>
          </a:p>
          <a:p>
            <a:pPr lvl="1"/>
            <a:r>
              <a:rPr lang="fr-FR" dirty="0"/>
              <a:t>Locks,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timeout, </a:t>
            </a:r>
            <a:r>
              <a:rPr lang="fr-FR" dirty="0" err="1"/>
              <a:t>Task.Result</a:t>
            </a:r>
            <a:r>
              <a:rPr lang="fr-FR" dirty="0"/>
              <a:t>… ;-(</a:t>
            </a:r>
          </a:p>
          <a:p>
            <a:pPr lvl="1"/>
            <a:r>
              <a:rPr lang="fr-FR" dirty="0"/>
              <a:t>Use top-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await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UI or Web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accent1"/>
                </a:solidFill>
              </a:rPr>
              <a:t>Never </a:t>
            </a:r>
            <a:r>
              <a:rPr lang="fr-FR" dirty="0" err="1">
                <a:solidFill>
                  <a:schemeClr val="accent1"/>
                </a:solidFill>
              </a:rPr>
              <a:t>create</a:t>
            </a:r>
            <a:r>
              <a:rPr lang="fr-FR" dirty="0">
                <a:solidFill>
                  <a:schemeClr val="accent1"/>
                </a:solidFill>
              </a:rPr>
              <a:t> « </a:t>
            </a:r>
            <a:r>
              <a:rPr lang="fr-FR" dirty="0" err="1">
                <a:solidFill>
                  <a:schemeClr val="accent1"/>
                </a:solidFill>
              </a:rPr>
              <a:t>async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void</a:t>
            </a:r>
            <a:r>
              <a:rPr lang="fr-FR" dirty="0">
                <a:solidFill>
                  <a:schemeClr val="accent1"/>
                </a:solidFill>
              </a:rPr>
              <a:t>  » </a:t>
            </a:r>
            <a:r>
              <a:rPr lang="fr-FR" dirty="0" err="1">
                <a:solidFill>
                  <a:schemeClr val="accent1"/>
                </a:solidFill>
              </a:rPr>
              <a:t>methods</a:t>
            </a:r>
            <a:endParaRPr lang="fr-FR" dirty="0">
              <a:solidFill>
                <a:schemeClr val="accent1"/>
              </a:solidFill>
            </a:endParaRPr>
          </a:p>
          <a:p>
            <a:pPr lvl="1"/>
            <a:r>
              <a:rPr lang="fr-FR" dirty="0"/>
              <a:t>And </a:t>
            </a:r>
            <a:r>
              <a:rPr lang="fr-FR" dirty="0" err="1"/>
              <a:t>try</a:t>
            </a:r>
            <a:r>
              <a:rPr lang="fr-FR" dirty="0"/>
              <a:t> catch all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handlers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accent1"/>
                </a:solidFill>
              </a:rPr>
              <a:t>Nothing in the continuation? No </a:t>
            </a:r>
            <a:r>
              <a:rPr lang="fr-FR" dirty="0" err="1">
                <a:solidFill>
                  <a:schemeClr val="accent1"/>
                </a:solidFill>
              </a:rPr>
              <a:t>need</a:t>
            </a:r>
            <a:r>
              <a:rPr lang="fr-FR" dirty="0">
                <a:solidFill>
                  <a:schemeClr val="accent1"/>
                </a:solidFill>
              </a:rPr>
              <a:t> for </a:t>
            </a:r>
            <a:r>
              <a:rPr lang="fr-FR" dirty="0" err="1">
                <a:solidFill>
                  <a:schemeClr val="accent1"/>
                </a:solidFill>
              </a:rPr>
              <a:t>await</a:t>
            </a:r>
            <a:r>
              <a:rPr lang="fr-FR" dirty="0">
                <a:solidFill>
                  <a:schemeClr val="accent1"/>
                </a:solidFill>
              </a:rPr>
              <a:t>!</a:t>
            </a:r>
          </a:p>
          <a:p>
            <a:pPr lvl="1"/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declaring</a:t>
            </a:r>
            <a:r>
              <a:rPr lang="fr-FR" dirty="0"/>
              <a:t> </a:t>
            </a:r>
            <a:r>
              <a:rPr lang="fr-FR" dirty="0" err="1"/>
              <a:t>async</a:t>
            </a:r>
            <a:r>
              <a:rPr lang="fr-FR" dirty="0"/>
              <a:t> if not </a:t>
            </a:r>
            <a:r>
              <a:rPr lang="fr-FR" dirty="0" err="1"/>
              <a:t>needed</a:t>
            </a:r>
            <a:r>
              <a:rPr lang="fr-FR" dirty="0"/>
              <a:t> -&gt; return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instead</a:t>
            </a:r>
            <a:endParaRPr lang="fr-FR" dirty="0"/>
          </a:p>
        </p:txBody>
      </p:sp>
      <p:grpSp>
        <p:nvGrpSpPr>
          <p:cNvPr id="8" name="Group 7"/>
          <p:cNvGrpSpPr/>
          <p:nvPr/>
        </p:nvGrpSpPr>
        <p:grpSpPr>
          <a:xfrm>
            <a:off x="1698707" y="4901310"/>
            <a:ext cx="9610167" cy="1486966"/>
            <a:chOff x="1698707" y="4901310"/>
            <a:chExt cx="9610167" cy="1486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8491" y="5211768"/>
              <a:ext cx="1650383" cy="343585"/>
            </a:xfrm>
            <a:prstGeom prst="rect">
              <a:avLst/>
            </a:prstGeom>
          </p:spPr>
        </p:pic>
        <p:sp>
          <p:nvSpPr>
            <p:cNvPr id="7" name="Content Placeholder 13"/>
            <p:cNvSpPr txBox="1">
              <a:spLocks/>
            </p:cNvSpPr>
            <p:nvPr/>
          </p:nvSpPr>
          <p:spPr>
            <a:xfrm>
              <a:off x="1698707" y="4901310"/>
              <a:ext cx="8784976" cy="148696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cap="all" dirty="0">
                  <a:solidFill>
                    <a:schemeClr val="accent4"/>
                  </a:solidFill>
                </a:rPr>
                <a:t>Don’t use Async-Await </a:t>
              </a:r>
            </a:p>
            <a:p>
              <a:pPr marL="0" indent="0" algn="ctr">
                <a:buNone/>
              </a:pPr>
              <a:r>
                <a:rPr lang="en-US" sz="3600" cap="all" dirty="0"/>
                <a:t>unless you understand how it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/>
          <a:lstStyle/>
          <a:p>
            <a:r>
              <a:rPr lang="en-GB" dirty="0"/>
              <a:t>Thanks!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552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Async method GC impact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/>
          </a:bodyPr>
          <a:lstStyle/>
          <a:p>
            <a:r>
              <a:rPr lang="en-US" dirty="0"/>
              <a:t>3 allocations for every Async method</a:t>
            </a:r>
          </a:p>
          <a:p>
            <a:pPr lvl="1"/>
            <a:r>
              <a:rPr lang="en-US" dirty="0"/>
              <a:t>Heap-allocated state machine</a:t>
            </a:r>
          </a:p>
          <a:p>
            <a:pPr lvl="2"/>
            <a:r>
              <a:rPr lang="en-US" dirty="0"/>
              <a:t>With a field for every local variable in your method</a:t>
            </a:r>
          </a:p>
          <a:p>
            <a:pPr lvl="1"/>
            <a:r>
              <a:rPr lang="en-US" dirty="0"/>
              <a:t>Completion delegate</a:t>
            </a:r>
          </a:p>
          <a:p>
            <a:pPr lvl="1"/>
            <a:r>
              <a:rPr lang="en-US" dirty="0"/>
              <a:t>Task</a:t>
            </a:r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Troubleshooting?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14487"/>
            <a:ext cx="8286750" cy="362902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7744" y="17526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Namespace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2807" y="2132856"/>
            <a:ext cx="900785" cy="648072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5560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public type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2790547" y="3573016"/>
            <a:ext cx="1433245" cy="207894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9776" y="5651956"/>
            <a:ext cx="13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nested type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4734763" y="3429000"/>
            <a:ext cx="2009309" cy="2222956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60052" y="5656662"/>
            <a:ext cx="22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static method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V="1">
            <a:off x="7696178" y="4437112"/>
            <a:ext cx="344038" cy="121955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Few refs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5560" y="1844824"/>
            <a:ext cx="8640960" cy="4248472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Async-Await </a:t>
            </a:r>
            <a:r>
              <a:rPr lang="en-US"/>
              <a:t>Best practices: </a:t>
            </a:r>
            <a:r>
              <a:rPr lang="en-US">
                <a:hlinkClick r:id="rId2"/>
              </a:rPr>
              <a:t>https://msdn.microsoft.com/en-us/magazine/jj991977.aspx</a:t>
            </a:r>
            <a:endParaRPr lang="en-US" dirty="0"/>
          </a:p>
          <a:p>
            <a:r>
              <a:rPr lang="en-US" dirty="0"/>
              <a:t>Compiler error: </a:t>
            </a:r>
            <a:r>
              <a:rPr lang="en-US" dirty="0">
                <a:hlinkClick r:id="rId3"/>
              </a:rPr>
              <a:t>http://stackoverflow.com/questions/12115168/why-does-this-async-await-code-generate-not-all-code-paths-return-a-value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etiquette: </a:t>
            </a:r>
            <a:r>
              <a:rPr lang="en-US" dirty="0">
                <a:hlinkClick r:id="rId4"/>
              </a:rPr>
              <a:t>http://blog.stephencleary.com/2013/11/taskrun-etiquette-examples-dont-use.html</a:t>
            </a:r>
            <a:endParaRPr lang="en-US" dirty="0"/>
          </a:p>
          <a:p>
            <a:r>
              <a:rPr lang="en-US" dirty="0"/>
              <a:t>There is no thread: </a:t>
            </a:r>
            <a:r>
              <a:rPr lang="en-US" dirty="0">
                <a:hlinkClick r:id="rId5"/>
              </a:rPr>
              <a:t>http://blog.stephencleary.com/2013/11/there-is-no-thread.html</a:t>
            </a:r>
            <a:endParaRPr lang="en-US" dirty="0"/>
          </a:p>
          <a:p>
            <a:r>
              <a:rPr lang="en-US" dirty="0"/>
              <a:t>Does using Tasks (TPL) library make an application multithreaded? : </a:t>
            </a:r>
            <a:r>
              <a:rPr lang="en-US" dirty="0">
                <a:hlinkClick r:id="rId6"/>
              </a:rPr>
              <a:t>http://stackoverflow.com/questions/23833255/does-using-tasks-tpl-library-make-an-application-multithreaded</a:t>
            </a:r>
            <a:endParaRPr lang="en-US" dirty="0"/>
          </a:p>
          <a:p>
            <a:r>
              <a:rPr lang="en-US" dirty="0"/>
              <a:t>Async-Await best practices: </a:t>
            </a:r>
            <a:r>
              <a:rPr lang="en-US" dirty="0">
                <a:hlinkClick r:id="rId2"/>
              </a:rPr>
              <a:t>https://msdn.microsoft.com/en-us/magazine/jj991977.aspx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5256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8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863752" y="5544000"/>
            <a:ext cx="2304256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Right 10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04000" y="5544000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rrow: Right 14"/>
          <p:cNvSpPr/>
          <p:nvPr/>
        </p:nvSpPr>
        <p:spPr>
          <a:xfrm>
            <a:off x="2099592" y="5308409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94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67808" y="4725144"/>
            <a:ext cx="1008112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/>
          <p:cNvSpPr/>
          <p:nvPr/>
        </p:nvSpPr>
        <p:spPr>
          <a:xfrm>
            <a:off x="2099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3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3573016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896000" y="3880326"/>
            <a:ext cx="576064" cy="0"/>
          </a:xfrm>
          <a:prstGeom prst="lin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5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“Use Case Driven”,  but also…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952118" y="1844824"/>
            <a:ext cx="5824402" cy="2170746"/>
          </a:xfrm>
        </p:spPr>
        <p:txBody>
          <a:bodyPr anchor="ctr"/>
          <a:lstStyle/>
          <a:p>
            <a:r>
              <a:rPr lang="en-US" dirty="0"/>
              <a:t>Reactive Programmer </a:t>
            </a:r>
            <a:r>
              <a:rPr lang="en-US" sz="1600" dirty="0">
                <a:solidFill>
                  <a:schemeClr val="accent1"/>
                </a:solidFill>
                <a:latin typeface="Arial Narrow" panose="020B0606020202030204" pitchFamily="34" charset="0"/>
              </a:rPr>
              <a:t>(&gt; 10 years)</a:t>
            </a:r>
          </a:p>
          <a:p>
            <a:pPr lvl="0">
              <a:buClr>
                <a:srgbClr val="56C5FF"/>
              </a:buClr>
            </a:pPr>
            <a:r>
              <a:rPr lang="en-US" dirty="0" err="1"/>
              <a:t>eXtreme</a:t>
            </a:r>
            <a:r>
              <a:rPr lang="en-US" dirty="0"/>
              <a:t> Programmer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10 years)</a:t>
            </a:r>
            <a:endParaRPr lang="en-US" dirty="0"/>
          </a:p>
          <a:p>
            <a:pPr lvl="0">
              <a:buClr>
                <a:srgbClr val="56C5FF"/>
              </a:buClr>
            </a:pPr>
            <a:r>
              <a:rPr lang="en-US" dirty="0"/>
              <a:t>Programmer 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dirty="0">
                <a:solidFill>
                  <a:srgbClr val="56C5FF"/>
                </a:solidFill>
                <a:latin typeface="Arial Narrow" panose="020B0606020202030204" pitchFamily="34" charset="0"/>
              </a:rPr>
              <a:t>(&gt; 18 years)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33681" y="1556792"/>
            <a:ext cx="2373175" cy="4802365"/>
            <a:chOff x="7814650" y="1484784"/>
            <a:chExt cx="2373175" cy="48023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14650" y="1484784"/>
              <a:ext cx="2373175" cy="42210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7968208" y="5661248"/>
              <a:ext cx="2160240" cy="625901"/>
              <a:chOff x="8686700" y="6044672"/>
              <a:chExt cx="2160240" cy="6259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262764" y="6165304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@</a:t>
                </a:r>
                <a:r>
                  <a:rPr lang="fr-FR" dirty="0" err="1">
                    <a:solidFill>
                      <a:schemeClr val="accent1"/>
                    </a:solidFill>
                    <a:latin typeface="Arial Narrow" panose="020B0606020202030204" pitchFamily="34" charset="0"/>
                  </a:rPr>
                  <a:t>tpierrain</a:t>
                </a:r>
                <a:endParaRPr lang="fr-FR" dirty="0">
                  <a:solidFill>
                    <a:schemeClr val="accent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8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700" y="6044672"/>
                <a:ext cx="625901" cy="625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://n-fluent.net/img/NFlu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7" y="4357325"/>
            <a:ext cx="849064" cy="979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51984" y="5336426"/>
            <a:ext cx="8901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NFluent</a:t>
            </a:r>
            <a:endParaRPr lang="fr-FR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Va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40" y="4363532"/>
            <a:ext cx="1492616" cy="972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47099" y="5336426"/>
            <a:ext cx="14709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Arial Narrow" panose="020B0606020202030204" pitchFamily="34" charset="0"/>
              </a:rPr>
              <a:t>Value (DDD)</a:t>
            </a:r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502348"/>
            <a:ext cx="1378112" cy="6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23792" y="3014533"/>
            <a:ext cx="1080120" cy="36004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Right 13"/>
          <p:cNvSpPr/>
          <p:nvPr/>
        </p:nvSpPr>
        <p:spPr>
          <a:xfrm>
            <a:off x="2423592" y="306896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77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03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7" name="Arrow: Right 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274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/>
          <p:cNvSpPr/>
          <p:nvPr/>
        </p:nvSpPr>
        <p:spPr>
          <a:xfrm>
            <a:off x="2891680" y="529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3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/>
          <p:cNvSpPr/>
          <p:nvPr/>
        </p:nvSpPr>
        <p:spPr>
          <a:xfrm>
            <a:off x="2891680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4" name="Arrow: Right 23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/>
          <p:cNvSpPr/>
          <p:nvPr/>
        </p:nvSpPr>
        <p:spPr>
          <a:xfrm>
            <a:off x="2423592" y="5524433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6" name="Arrow: Right 25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3580217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8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423592" y="4032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25" name="Arrow: Right 24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23592" y="2304000"/>
            <a:ext cx="576064" cy="280831"/>
            <a:chOff x="2423592" y="2304000"/>
            <a:chExt cx="576064" cy="280831"/>
          </a:xfrm>
        </p:grpSpPr>
        <p:sp>
          <p:nvSpPr>
            <p:cNvPr id="17" name="Arrow: Right 16"/>
            <p:cNvSpPr/>
            <p:nvPr/>
          </p:nvSpPr>
          <p:spPr>
            <a:xfrm>
              <a:off x="2423592" y="2304000"/>
              <a:ext cx="324000" cy="28083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016000" y="2304000"/>
            <a:ext cx="324000" cy="2808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55640" y="2304000"/>
            <a:ext cx="144016" cy="252000"/>
            <a:chOff x="2855640" y="2304000"/>
            <a:chExt cx="144016" cy="2520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55640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9656" y="2304000"/>
              <a:ext cx="0" cy="25200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rrow: Right 14"/>
          <p:cNvSpPr/>
          <p:nvPr/>
        </p:nvSpPr>
        <p:spPr>
          <a:xfrm>
            <a:off x="2423592" y="2304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372" t="31036" r="35542" b="61342"/>
          <a:stretch/>
        </p:blipFill>
        <p:spPr>
          <a:xfrm>
            <a:off x="7392144" y="2304001"/>
            <a:ext cx="1008112" cy="47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/>
        </p:nvCxnSpPr>
        <p:spPr>
          <a:xfrm>
            <a:off x="7392144" y="2636912"/>
            <a:ext cx="86409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42" y="2509352"/>
            <a:ext cx="8834916" cy="18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7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>
            <a:off x="2423592" y="2572105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68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Was IT your first answer?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412776"/>
            <a:ext cx="6457950" cy="4305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4672656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  <a:hlinkClick r:id="rId4" action="ppaction://hlinksldjump"/>
              </a:rPr>
              <a:t>Replay?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Guess what…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1559496" y="1484784"/>
            <a:ext cx="9153378" cy="2664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cap="all" dirty="0"/>
              <a:t>Same code in </a:t>
            </a:r>
            <a:r>
              <a:rPr lang="en-US" sz="3600" cap="all" dirty="0">
                <a:solidFill>
                  <a:schemeClr val="accent1"/>
                </a:solidFill>
              </a:rPr>
              <a:t>ASP.NET</a:t>
            </a:r>
            <a:r>
              <a:rPr lang="en-US" sz="3600" cap="all" dirty="0"/>
              <a:t> or </a:t>
            </a:r>
            <a:r>
              <a:rPr lang="en-US" sz="3600" cap="all" dirty="0">
                <a:solidFill>
                  <a:schemeClr val="accent1"/>
                </a:solidFill>
              </a:rPr>
              <a:t>UI</a:t>
            </a:r>
            <a:r>
              <a:rPr lang="en-US" sz="3600" cap="all" dirty="0"/>
              <a:t> Context </a:t>
            </a:r>
          </a:p>
          <a:p>
            <a:pPr marL="0" indent="0">
              <a:buNone/>
            </a:pPr>
            <a:r>
              <a:rPr lang="en-US" sz="3600" cap="all" dirty="0"/>
              <a:t>will deadlock!</a:t>
            </a: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96" y="242017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Oh… Wait!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Pitfalls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235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1: </a:t>
            </a:r>
            <a:r>
              <a:rPr lang="en-GB" dirty="0">
                <a:solidFill>
                  <a:schemeClr val="tx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066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Like me, You don’t like Waste?</a:t>
            </a:r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63" y="1340768"/>
            <a:ext cx="3997275" cy="50084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simple rule to avoid waste </a:t>
            </a:r>
            <a:r>
              <a:rPr lang="en-US" dirty="0">
                <a:solidFill>
                  <a:schemeClr val="tx2"/>
                </a:solidFill>
              </a:rPr>
              <a:t>of CPU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92" y="1756210"/>
            <a:ext cx="6221018" cy="4063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Async-await intention is...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59396" y="2109453"/>
            <a:ext cx="10873208" cy="263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…To easily transform </a:t>
            </a:r>
          </a:p>
          <a:p>
            <a:pPr marL="0" indent="0" algn="ctr">
              <a:buNone/>
            </a:pPr>
            <a:r>
              <a:rPr lang="en-US" sz="3800" cap="all" dirty="0"/>
              <a:t>synchronous code </a:t>
            </a:r>
            <a:r>
              <a:rPr lang="en-US" sz="3800" cap="all" dirty="0">
                <a:sym typeface="Wingdings" panose="05000000000000000000" pitchFamily="2" charset="2"/>
              </a:rPr>
              <a:t> </a:t>
            </a:r>
            <a:r>
              <a:rPr lang="en-US" sz="3800" cap="all" dirty="0"/>
              <a:t>asynchronous code</a:t>
            </a:r>
          </a:p>
          <a:p>
            <a:pPr marL="0" indent="0" algn="ctr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(Without hurting your existing code structure)</a:t>
            </a:r>
          </a:p>
        </p:txBody>
      </p:sp>
    </p:spTree>
    <p:extLst>
      <p:ext uri="{BB962C8B-B14F-4D97-AF65-F5344CB8AC3E}">
        <p14:creationId xmlns:p14="http://schemas.microsoft.com/office/powerpoint/2010/main" val="775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Without hurting your existing code structure</a:t>
            </a:r>
          </a:p>
        </p:txBody>
      </p:sp>
      <p:pic>
        <p:nvPicPr>
          <p:cNvPr id="1026" name="Picture 2" descr="patchwork-on-cheap-c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6" y="1700808"/>
            <a:ext cx="7243509" cy="46565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Wait a minute… Asynchronous, Concurrent, Parallel?</a:t>
            </a:r>
          </a:p>
        </p:txBody>
      </p:sp>
      <p:pic>
        <p:nvPicPr>
          <p:cNvPr id="409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74" y="1949827"/>
            <a:ext cx="6277052" cy="37834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b="1" cap="all" dirty="0">
                <a:solidFill>
                  <a:schemeClr val="accent1"/>
                </a:solidFill>
              </a:rPr>
              <a:t>Perform</a:t>
            </a:r>
            <a:r>
              <a:rPr lang="en-US" b="1" dirty="0"/>
              <a:t> </a:t>
            </a:r>
            <a:r>
              <a:rPr lang="en-US" dirty="0"/>
              <a:t>something here and now.</a:t>
            </a:r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caller</a:t>
            </a:r>
            <a:r>
              <a:rPr lang="en-US" dirty="0"/>
              <a:t> thread will be </a:t>
            </a:r>
            <a:r>
              <a:rPr lang="en-US" dirty="0">
                <a:solidFill>
                  <a:schemeClr val="accent1"/>
                </a:solidFill>
              </a:rPr>
              <a:t>blocked until it’s done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cap="all" dirty="0">
                    <a:solidFill>
                      <a:schemeClr val="accent1"/>
                    </a:solidFill>
                  </a:rPr>
                  <a:t>Initiate</a:t>
                </a:r>
                <a:r>
                  <a:rPr lang="en-US" b="1" dirty="0"/>
                  <a:t> </a:t>
                </a:r>
                <a:r>
                  <a:rPr lang="en-US" dirty="0"/>
                  <a:t>something here and now (off-loading).</a:t>
                </a:r>
              </a:p>
              <a:p>
                <a:r>
                  <a:rPr lang="en-US" dirty="0"/>
                  <a:t>The caller thread is released immediately </a:t>
                </a:r>
              </a:p>
              <a:p>
                <a:pPr lvl="1"/>
                <a:r>
                  <a:rPr lang="en-US" dirty="0"/>
                  <a:t>Free for something else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 waste of  CPU resource ;-)</a:t>
                </a:r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2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1029072"/>
            <a:ext cx="4501182" cy="743744"/>
          </a:xfrm>
        </p:spPr>
        <p:txBody>
          <a:bodyPr anchor="t"/>
          <a:lstStyle/>
          <a:p>
            <a:r>
              <a:rPr lang="en-US" dirty="0"/>
              <a:t>synchronous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1772816"/>
            <a:ext cx="4310259" cy="2520280"/>
          </a:xfrm>
        </p:spPr>
        <p:txBody>
          <a:bodyPr anchor="t">
            <a:normAutofit/>
          </a:bodyPr>
          <a:lstStyle/>
          <a:p>
            <a:pPr lvl="0"/>
            <a:r>
              <a:rPr lang="en-US" sz="3200" b="1" cap="all" dirty="0"/>
              <a:t>Perform</a:t>
            </a:r>
            <a:endParaRPr lang="en-US" sz="3200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06167" y="5157192"/>
            <a:ext cx="6979666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invocation!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(not about how the Goddamn thing is executed)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65" y="934988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00056" y="692696"/>
            <a:ext cx="4896544" cy="3600400"/>
            <a:chOff x="6600056" y="692696"/>
            <a:chExt cx="4896544" cy="3600400"/>
          </a:xfrm>
        </p:grpSpPr>
        <p:grpSp>
          <p:nvGrpSpPr>
            <p:cNvPr id="2" name="Group 1"/>
            <p:cNvGrpSpPr/>
            <p:nvPr/>
          </p:nvGrpSpPr>
          <p:grpSpPr>
            <a:xfrm>
              <a:off x="6600056" y="1029072"/>
              <a:ext cx="4526284" cy="3264024"/>
              <a:chOff x="6816081" y="1029072"/>
              <a:chExt cx="4526284" cy="3264024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Asynchronous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252028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cap="all" dirty="0"/>
                  <a:t>Initiate</a:t>
                </a:r>
                <a:endParaRPr lang="en-US" sz="3200" dirty="0"/>
              </a:p>
            </p:txBody>
          </p:sp>
        </p:grpSp>
        <p:pic>
          <p:nvPicPr>
            <p:cNvPr id="7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978" y="692696"/>
              <a:ext cx="1113622" cy="11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1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2055190" y="5157192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What about execution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79" name="Group 3078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" name="Group 1"/>
            <p:cNvGrpSpPr/>
            <p:nvPr/>
          </p:nvGrpSpPr>
          <p:grpSpPr>
            <a:xfrm>
              <a:off x="6168008" y="525016"/>
              <a:ext cx="4958332" cy="1967880"/>
              <a:chOff x="6816081" y="1029072"/>
              <a:chExt cx="4526284" cy="1967880"/>
            </a:xfrm>
          </p:grpSpPr>
          <p:sp>
            <p:nvSpPr>
              <p:cNvPr id="4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5" name="Content Placeholder 13"/>
              <p:cNvSpPr txBox="1">
                <a:spLocks/>
              </p:cNvSpPr>
              <p:nvPr/>
            </p:nvSpPr>
            <p:spPr>
              <a:xfrm>
                <a:off x="6816081" y="1772816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3077" name="Group 3076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08534" y="526453"/>
            <a:ext cx="4501182" cy="743744"/>
          </a:xfrm>
        </p:spPr>
        <p:txBody>
          <a:bodyPr anchor="t"/>
          <a:lstStyle/>
          <a:p>
            <a:r>
              <a:rPr lang="en-US" dirty="0"/>
              <a:t>Concurrency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05672" y="5158800"/>
            <a:ext cx="6979666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This is about Execution!</a:t>
            </a:r>
            <a:br>
              <a:rPr lang="en-US" cap="all" dirty="0">
                <a:solidFill>
                  <a:schemeClr val="accent4"/>
                </a:solidFill>
              </a:rPr>
            </a:br>
            <a:r>
              <a:rPr lang="en-US" sz="2000" b="1" cap="all" dirty="0">
                <a:solidFill>
                  <a:schemeClr val="tx2"/>
                </a:solidFill>
              </a:rPr>
              <a:t>(of the Goddamn thing ;-)</a:t>
            </a:r>
          </a:p>
        </p:txBody>
      </p:sp>
      <p:grpSp>
        <p:nvGrpSpPr>
          <p:cNvPr id="3078" name="Group 3077"/>
          <p:cNvGrpSpPr/>
          <p:nvPr/>
        </p:nvGrpSpPr>
        <p:grpSpPr>
          <a:xfrm>
            <a:off x="2783632" y="2708920"/>
            <a:ext cx="237828" cy="1577580"/>
            <a:chOff x="2783632" y="2708920"/>
            <a:chExt cx="237828" cy="1577580"/>
          </a:xfrm>
        </p:grpSpPr>
        <p:sp>
          <p:nvSpPr>
            <p:cNvPr id="3" name="Oval 2"/>
            <p:cNvSpPr/>
            <p:nvPr/>
          </p:nvSpPr>
          <p:spPr>
            <a:xfrm>
              <a:off x="2783632" y="2708920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2783632" y="3043858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2783632" y="4048672"/>
              <a:ext cx="237828" cy="237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2783632" y="3378796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2783632" y="3713734"/>
              <a:ext cx="237828" cy="23782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68008" y="525016"/>
            <a:ext cx="4958332" cy="3048000"/>
            <a:chOff x="6168008" y="525016"/>
            <a:chExt cx="4958332" cy="3048000"/>
          </a:xfrm>
        </p:grpSpPr>
        <p:grpSp>
          <p:nvGrpSpPr>
            <p:cNvPr id="22" name="Group 21"/>
            <p:cNvGrpSpPr/>
            <p:nvPr/>
          </p:nvGrpSpPr>
          <p:grpSpPr>
            <a:xfrm>
              <a:off x="6168008" y="525016"/>
              <a:ext cx="4958332" cy="2039888"/>
              <a:chOff x="6816081" y="1029072"/>
              <a:chExt cx="4526284" cy="2039888"/>
            </a:xfrm>
          </p:grpSpPr>
          <p:sp>
            <p:nvSpPr>
              <p:cNvPr id="29" name="Title 12"/>
              <p:cNvSpPr txBox="1">
                <a:spLocks/>
              </p:cNvSpPr>
              <p:nvPr/>
            </p:nvSpPr>
            <p:spPr>
              <a:xfrm>
                <a:off x="6841182" y="1029072"/>
                <a:ext cx="4501182" cy="7437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cap="all" spc="10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Parallelism</a:t>
                </a:r>
              </a:p>
            </p:txBody>
          </p:sp>
          <p:sp>
            <p:nvSpPr>
              <p:cNvPr id="30" name="Content Placeholder 13"/>
              <p:cNvSpPr txBox="1">
                <a:spLocks/>
              </p:cNvSpPr>
              <p:nvPr/>
            </p:nvSpPr>
            <p:spPr>
              <a:xfrm>
                <a:off x="6816081" y="1844824"/>
                <a:ext cx="4526284" cy="12241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 cap="all" dirty="0"/>
                  <a:t>Concurrency</a:t>
                </a: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:br>
                  <a:rPr lang="en-US" dirty="0"/>
                </a:br>
                <a:r>
                  <a:rPr lang="en-US" b="1" cap="all" dirty="0"/>
                  <a:t>Simultaneous execution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12224" y="2653279"/>
              <a:ext cx="1101924" cy="919737"/>
              <a:chOff x="8040216" y="2653279"/>
              <a:chExt cx="1101924" cy="91973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040216" y="2659875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040216" y="2994813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040216" y="3335188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04312" y="2653279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04312" y="2988217"/>
                <a:ext cx="237828" cy="2378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2" name="Content Placeholder 13"/>
          <p:cNvSpPr txBox="1">
            <a:spLocks/>
          </p:cNvSpPr>
          <p:nvPr/>
        </p:nvSpPr>
        <p:spPr>
          <a:xfrm>
            <a:off x="983432" y="1270197"/>
            <a:ext cx="4310259" cy="129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“</a:t>
            </a:r>
            <a:r>
              <a:rPr lang="en-US" i="1" dirty="0"/>
              <a:t>threads”</a:t>
            </a:r>
            <a:r>
              <a:rPr lang="en-US" dirty="0"/>
              <a:t> of execution</a:t>
            </a:r>
          </a:p>
          <a:p>
            <a:pPr lvl="1"/>
            <a:r>
              <a:rPr lang="en-GB" dirty="0"/>
              <a:t>Independent</a:t>
            </a:r>
            <a:r>
              <a:rPr lang="fr-FR" dirty="0"/>
              <a:t> </a:t>
            </a:r>
            <a:r>
              <a:rPr lang="en-GB" dirty="0"/>
              <a:t>logical</a:t>
            </a:r>
            <a:r>
              <a:rPr lang="fr-FR" dirty="0"/>
              <a:t>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2: </a:t>
            </a:r>
            <a:r>
              <a:rPr lang="en-GB" dirty="0">
                <a:solidFill>
                  <a:schemeClr val="tx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9228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tx2"/>
                </a:solidFill>
              </a:rPr>
              <a:t>Async-Await is Not About </a:t>
            </a:r>
            <a:r>
              <a:rPr lang="en-US" sz="3600" strike="sngStrike" cap="all" dirty="0">
                <a:solidFill>
                  <a:schemeClr val="tx2"/>
                </a:solidFill>
              </a:rPr>
              <a:t>Going Async</a:t>
            </a:r>
          </a:p>
        </p:txBody>
      </p:sp>
    </p:spTree>
    <p:extLst>
      <p:ext uri="{BB962C8B-B14F-4D97-AF65-F5344CB8AC3E}">
        <p14:creationId xmlns:p14="http://schemas.microsoft.com/office/powerpoint/2010/main" val="17790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tx2"/>
                </a:solidFill>
              </a:rPr>
              <a:t>Async-Await is About</a:t>
            </a:r>
            <a:r>
              <a:rPr lang="en-US" sz="3600" cap="all" dirty="0">
                <a:solidFill>
                  <a:schemeClr val="accent1"/>
                </a:solidFill>
              </a:rPr>
              <a:t> </a:t>
            </a:r>
            <a:r>
              <a:rPr lang="en-US" sz="3600" cap="all" dirty="0">
                <a:solidFill>
                  <a:schemeClr val="accent4"/>
                </a:solidFill>
              </a:rPr>
              <a:t>Composing the Async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/>
          <p:cNvSpPr txBox="1">
            <a:spLocks/>
          </p:cNvSpPr>
          <p:nvPr/>
        </p:nvSpPr>
        <p:spPr>
          <a:xfrm>
            <a:off x="1519311" y="3238178"/>
            <a:ext cx="9153378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cap="all" dirty="0">
                <a:solidFill>
                  <a:schemeClr val="accent4"/>
                </a:solidFill>
              </a:rPr>
              <a:t>Composing the Async</a:t>
            </a:r>
          </a:p>
          <a:p>
            <a:pPr marL="0" indent="0" algn="ctr">
              <a:buNone/>
            </a:pPr>
            <a:r>
              <a:rPr lang="en-US" sz="2800" cap="all" dirty="0"/>
              <a:t>With  Task continuations</a:t>
            </a: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1805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3: </a:t>
            </a:r>
            <a:r>
              <a:rPr lang="en-GB" dirty="0">
                <a:solidFill>
                  <a:schemeClr val="tx1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884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(Prerequisite - </a:t>
            </a:r>
            <a:r>
              <a:rPr lang="en-GB" dirty="0">
                <a:solidFill>
                  <a:schemeClr val="tx1"/>
                </a:solidFill>
              </a:rPr>
              <a:t>TPL</a:t>
            </a:r>
            <a:r>
              <a:rPr lang="en-GB" dirty="0"/>
              <a:t>)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10" y="1556792"/>
            <a:ext cx="9136770" cy="475252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3 ways to instantiate and run a </a:t>
            </a:r>
            <a:r>
              <a:rPr lang="en-US" dirty="0">
                <a:solidFill>
                  <a:schemeClr val="accent1"/>
                </a:solidFill>
              </a:rPr>
              <a:t>TASK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</a:t>
            </a:r>
            <a:r>
              <a:rPr lang="en-US" dirty="0" err="1"/>
              <a:t>Task.Run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task = new Task(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).Start();</a:t>
            </a:r>
          </a:p>
          <a:p>
            <a:pPr lvl="2"/>
            <a:r>
              <a:rPr lang="en-US" dirty="0" err="1"/>
              <a:t>Task.Factory.StartNew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Wait</a:t>
            </a:r>
            <a:r>
              <a:rPr lang="en-US" dirty="0"/>
              <a:t>(), </a:t>
            </a:r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Result</a:t>
            </a:r>
            <a:r>
              <a:rPr lang="en-US" dirty="0"/>
              <a:t> &amp; </a:t>
            </a:r>
            <a:r>
              <a:rPr lang="en-US" dirty="0" err="1"/>
              <a:t>task.</a:t>
            </a:r>
            <a:r>
              <a:rPr lang="en-US" dirty="0" err="1">
                <a:solidFill>
                  <a:schemeClr val="accent4"/>
                </a:solidFill>
              </a:rPr>
              <a:t>Exception</a:t>
            </a:r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( all blocking  ;-(</a:t>
            </a:r>
            <a:endParaRPr lang="en-US" cap="small" dirty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3068960"/>
            <a:ext cx="8568952" cy="20457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4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Task Parallel Library reminder </a:t>
            </a:r>
            <a:r>
              <a:rPr lang="en-US" dirty="0">
                <a:solidFill>
                  <a:schemeClr val="tx2"/>
                </a:solidFill>
              </a:rPr>
              <a:t>(TPL)</a:t>
            </a:r>
            <a:endParaRPr lang="en-US" dirty="0"/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1522810" y="1555200"/>
            <a:ext cx="9136770" cy="4114801"/>
          </a:xfrm>
        </p:spPr>
        <p:txBody>
          <a:bodyPr anchor="t">
            <a:normAutofit/>
          </a:bodyPr>
          <a:lstStyle/>
          <a:p>
            <a:r>
              <a:rPr lang="en-US" cap="small" dirty="0">
                <a:solidFill>
                  <a:schemeClr val="accent1"/>
                </a:solidFill>
              </a:rPr>
              <a:t>Continuation</a:t>
            </a:r>
          </a:p>
          <a:p>
            <a:pPr lvl="1"/>
            <a:r>
              <a:rPr lang="en-US" dirty="0"/>
              <a:t>A Task that will be achieve once a previous Task has finished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continuationTask</a:t>
            </a:r>
            <a:r>
              <a:rPr lang="en-US" dirty="0"/>
              <a:t> = </a:t>
            </a:r>
            <a:r>
              <a:rPr lang="en-US" dirty="0" err="1"/>
              <a:t>previousTask.ContinueWith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);</a:t>
            </a:r>
            <a:endParaRPr lang="en-US" cap="sm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354378"/>
              </p:ext>
            </p:extLst>
          </p:nvPr>
        </p:nvGraphicFramePr>
        <p:xfrm>
          <a:off x="2662634" y="2852936"/>
          <a:ext cx="6866733" cy="309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4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Async-Await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07790" y="1167135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63752" y="1484784"/>
            <a:ext cx="1440160" cy="7200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15680" y="2132856"/>
            <a:ext cx="936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8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51695" y="51571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71664" y="3452664"/>
            <a:ext cx="792088" cy="1935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3592" y="2852936"/>
            <a:ext cx="972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Async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9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860645" cy="2819400"/>
          </a:xfrm>
        </p:spPr>
        <p:txBody>
          <a:bodyPr/>
          <a:lstStyle/>
          <a:p>
            <a:r>
              <a:rPr lang="en-GB" dirty="0" err="1"/>
              <a:t>Oups</a:t>
            </a:r>
            <a:r>
              <a:rPr lang="en-GB" dirty="0"/>
              <a:t>! Let’s Add some context</a:t>
            </a:r>
          </a:p>
        </p:txBody>
      </p:sp>
    </p:spTree>
    <p:extLst>
      <p:ext uri="{BB962C8B-B14F-4D97-AF65-F5344CB8AC3E}">
        <p14:creationId xmlns:p14="http://schemas.microsoft.com/office/powerpoint/2010/main" val="2113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847950" y="592069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2603" y="822901"/>
            <a:ext cx="2268935" cy="58297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91744" y="1405870"/>
            <a:ext cx="730859" cy="324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2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03913" y="3117471"/>
            <a:ext cx="364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847950" y="592069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22603" y="822901"/>
            <a:ext cx="2268935" cy="58297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91744" y="1405870"/>
            <a:ext cx="730859" cy="324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15" y="3729235"/>
            <a:ext cx="7365600" cy="267997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6046015" y="3069016"/>
            <a:ext cx="1" cy="50400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0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3511" y="3193231"/>
            <a:ext cx="245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053707" y="1818888"/>
            <a:ext cx="4968552" cy="1148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60610" y="1340768"/>
            <a:ext cx="253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cap="all" dirty="0"/>
              <a:t>GENERATES</a:t>
            </a:r>
            <a:r>
              <a:rPr lang="en-GB" sz="1400" dirty="0"/>
              <a:t> </a:t>
            </a:r>
            <a:r>
              <a:rPr lang="en-GB" sz="1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2539" y="1507512"/>
            <a:ext cx="648071" cy="29786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16000" y="1916832"/>
            <a:ext cx="504056" cy="2494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" y="3709431"/>
            <a:ext cx="4968537" cy="180780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3537983" y="3084080"/>
            <a:ext cx="0" cy="50400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3511" y="3193231"/>
            <a:ext cx="245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</a:rPr>
              <a:t>At          Compile 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053707" y="1818888"/>
            <a:ext cx="4968552" cy="1148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60610" y="1340768"/>
            <a:ext cx="253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cap="all" dirty="0"/>
              <a:t>GENERATES</a:t>
            </a:r>
            <a:r>
              <a:rPr lang="en-GB" sz="1400" dirty="0"/>
              <a:t> </a:t>
            </a:r>
            <a:r>
              <a:rPr lang="en-GB" sz="1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2539" y="1507512"/>
            <a:ext cx="648071" cy="29786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16000" y="1916832"/>
            <a:ext cx="504056" cy="2494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" y="3709431"/>
            <a:ext cx="4968537" cy="180780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3537983" y="3084080"/>
            <a:ext cx="0" cy="50400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06" y="116632"/>
            <a:ext cx="8612584" cy="659735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783632" y="4135710"/>
            <a:ext cx="1901792" cy="73345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51624" y="4797152"/>
            <a:ext cx="360000" cy="249476"/>
          </a:xfrm>
          <a:prstGeom prst="rect">
            <a:avLst/>
          </a:prstGeom>
          <a:solidFill>
            <a:schemeClr val="accent4">
              <a:alpha val="4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en-GB" dirty="0"/>
              <a:t>Await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3672" y="1944000"/>
            <a:ext cx="808023" cy="36004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3712" y="2420888"/>
            <a:ext cx="936104" cy="12241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11824" y="33569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</p:spTree>
    <p:extLst>
      <p:ext uri="{BB962C8B-B14F-4D97-AF65-F5344CB8AC3E}">
        <p14:creationId xmlns:p14="http://schemas.microsoft.com/office/powerpoint/2010/main" val="41481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Await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3747" y="3861048"/>
            <a:ext cx="779033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cap="all" dirty="0"/>
              <a:t>Returns to the caller </a:t>
            </a:r>
            <a:r>
              <a:rPr lang="en-GB" sz="2400" b="1" cap="all" dirty="0">
                <a:solidFill>
                  <a:schemeClr val="accent1"/>
                </a:solidFill>
              </a:rPr>
              <a:t>with a Continuation task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2363204" y="1264803"/>
            <a:ext cx="7365622" cy="17025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3672" y="1944000"/>
            <a:ext cx="808023" cy="36004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503712" y="2420888"/>
            <a:ext cx="936104" cy="12241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Who’s doing the continuation?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2055190" y="3166170"/>
            <a:ext cx="8081620" cy="148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Well… it depends ;-)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It depends on the awaiter context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3572" y="1474676"/>
            <a:ext cx="9613068" cy="4906652"/>
            <a:chOff x="2243572" y="1474676"/>
            <a:chExt cx="9613068" cy="49066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603" r="24928" b="82216"/>
            <a:stretch/>
          </p:blipFill>
          <p:spPr>
            <a:xfrm>
              <a:off x="2243572" y="1854932"/>
              <a:ext cx="7704857" cy="709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29475" r="24928"/>
            <a:stretch/>
          </p:blipFill>
          <p:spPr>
            <a:xfrm>
              <a:off x="2243572" y="3467112"/>
              <a:ext cx="7704856" cy="2914216"/>
            </a:xfrm>
            <a:prstGeom prst="rect">
              <a:avLst/>
            </a:prstGeom>
          </p:spPr>
        </p:pic>
        <p:sp>
          <p:nvSpPr>
            <p:cNvPr id="6" name="Content Placeholder 13"/>
            <p:cNvSpPr txBox="1">
              <a:spLocks/>
            </p:cNvSpPr>
            <p:nvPr/>
          </p:nvSpPr>
          <p:spPr>
            <a:xfrm>
              <a:off x="2243572" y="1474676"/>
              <a:ext cx="7704857" cy="5861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1775" lvl="1" indent="0"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The following code:</a:t>
              </a:r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>
            <a:xfrm>
              <a:off x="2279575" y="3058852"/>
              <a:ext cx="7704857" cy="5861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marL="223838" indent="-223838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/>
              </a:lvl1pPr>
              <a:lvl2pPr marL="231775" lvl="1" indent="0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None/>
                <a:defRPr sz="2000">
                  <a:solidFill>
                    <a:schemeClr val="accent1"/>
                  </a:solidFill>
                </a:defRPr>
              </a:lvl2pPr>
              <a:lvl3pPr marL="682625" indent="-219075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</a:lvl3pPr>
              <a:lvl4pPr marL="857250" indent="-174625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/>
              </a:lvl4pPr>
              <a:lvl5pPr marL="1030288" indent="-173038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/>
              </a:lvl5pPr>
              <a:lvl6pPr marL="1207008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6pPr>
              <a:lvl7pPr marL="1380744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7pPr>
              <a:lvl8pPr marL="1554480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8pPr>
              <a:lvl9pPr marL="1728216" indent="-173736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/>
              </a:lvl9pPr>
            </a:lstStyle>
            <a:p>
              <a:pPr lvl="1"/>
              <a:r>
                <a:rPr lang="en-US" dirty="0"/>
                <a:t>Is equivalent to: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060000" y="2250000"/>
              <a:ext cx="1548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52088" y="5085184"/>
              <a:ext cx="151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44072" y="5688000"/>
              <a:ext cx="151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3969320"/>
              <a:ext cx="73575" cy="2340000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984432" y="5301208"/>
              <a:ext cx="187220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 err="1">
                  <a:solidFill>
                    <a:schemeClr val="accent4"/>
                  </a:solidFill>
                </a:rPr>
                <a:t>WinForms</a:t>
              </a:r>
              <a:r>
                <a:rPr lang="fr-FR" dirty="0">
                  <a:solidFill>
                    <a:schemeClr val="accent4"/>
                  </a:solidFill>
                </a:rPr>
                <a:t>,</a:t>
              </a:r>
            </a:p>
            <a:p>
              <a:pPr algn="ctr"/>
              <a:r>
                <a:rPr lang="fr-FR" dirty="0">
                  <a:solidFill>
                    <a:schemeClr val="accent4"/>
                  </a:solidFill>
                </a:rPr>
                <a:t> WPF,</a:t>
              </a:r>
            </a:p>
            <a:p>
              <a:pPr algn="ctr"/>
              <a:r>
                <a:rPr lang="fr-FR" dirty="0">
                  <a:solidFill>
                    <a:schemeClr val="accent4"/>
                  </a:solidFill>
                </a:rPr>
                <a:t> ASP.NET…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1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613750" cy="1371600"/>
          </a:xfrm>
        </p:spPr>
        <p:txBody>
          <a:bodyPr anchor="t"/>
          <a:lstStyle/>
          <a:p>
            <a:r>
              <a:rPr lang="en-US" dirty="0"/>
              <a:t>Async-Await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41" t="68579" r="32606" b="8405"/>
          <a:stretch/>
        </p:blipFill>
        <p:spPr>
          <a:xfrm>
            <a:off x="1379476" y="2060848"/>
            <a:ext cx="9433048" cy="2180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07790" y="1167135"/>
            <a:ext cx="428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GENERATES</a:t>
            </a:r>
            <a:r>
              <a:rPr lang="en-GB" dirty="0"/>
              <a:t> </a:t>
            </a:r>
            <a:r>
              <a:rPr lang="en-GB" sz="2400" b="1" cap="all" dirty="0"/>
              <a:t>STATE MACHINE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63752" y="1484784"/>
            <a:ext cx="1440160" cy="7200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1695" y="5157192"/>
            <a:ext cx="373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/>
              <a:t>Marks a continuation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071664" y="3452664"/>
            <a:ext cx="792088" cy="1935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3592" y="2852936"/>
            <a:ext cx="972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15680" y="2132856"/>
            <a:ext cx="936000" cy="599728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2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5640" y="1124744"/>
            <a:ext cx="936104" cy="2880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3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 txBox="1">
            <a:spLocks/>
          </p:cNvSpPr>
          <p:nvPr/>
        </p:nvSpPr>
        <p:spPr>
          <a:xfrm>
            <a:off x="551384" y="3933056"/>
            <a:ext cx="10441160" cy="237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cap="all" dirty="0">
                <a:solidFill>
                  <a:schemeClr val="accent1"/>
                </a:solidFill>
              </a:rPr>
              <a:t>Thread(s) or </a:t>
            </a: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r>
              <a:rPr lang="en-US" sz="3600" cap="all" dirty="0">
                <a:solidFill>
                  <a:schemeClr val="accent1"/>
                </a:solidFill>
              </a:rPr>
              <a:t>?</a:t>
            </a:r>
            <a:endParaRPr lang="en-US" sz="3600" strike="sngStrike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pic>
        <p:nvPicPr>
          <p:cNvPr id="5122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54" y="1844824"/>
            <a:ext cx="8806293" cy="38265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49967" y="2348880"/>
            <a:ext cx="9092067" cy="2301521"/>
            <a:chOff x="748349" y="2348880"/>
            <a:chExt cx="9092067" cy="23015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117" t="5226" r="25789" b="5934"/>
            <a:stretch/>
          </p:blipFill>
          <p:spPr>
            <a:xfrm>
              <a:off x="748349" y="2348880"/>
              <a:ext cx="9092067" cy="23015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002400" y="3499640"/>
              <a:ext cx="1332000" cy="288032"/>
            </a:xfrm>
            <a:prstGeom prst="rect">
              <a:avLst/>
            </a:prstGeom>
            <a:solidFill>
              <a:schemeClr val="accent4">
                <a:alpha val="3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694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76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159703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115452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UI thread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18167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1694536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1681063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dirty="0" err="1">
                <a:solidFill>
                  <a:schemeClr val="accent2"/>
                </a:solidFill>
              </a:rPr>
              <a:t>BCL.WriteAsync</a:t>
            </a:r>
            <a:r>
              <a:rPr lang="fr-FR" sz="1400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1328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4" name="Arrow: Right 13"/>
          <p:cNvSpPr/>
          <p:nvPr/>
        </p:nvSpPr>
        <p:spPr>
          <a:xfrm rot="10800000">
            <a:off x="9984432" y="322017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16480" y="3065185"/>
            <a:ext cx="15121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P/</a:t>
            </a:r>
            <a:r>
              <a:rPr lang="fr-FR" dirty="0" err="1">
                <a:solidFill>
                  <a:schemeClr val="accent2"/>
                </a:solidFill>
              </a:rPr>
              <a:t>Invoke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handle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40858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1" name="Arrow: Right 10"/>
          <p:cNvSpPr/>
          <p:nvPr/>
        </p:nvSpPr>
        <p:spPr>
          <a:xfrm rot="10800000">
            <a:off x="9984432" y="5069737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16480" y="4653136"/>
            <a:ext cx="151216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Create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I/O Request Packet (</a:t>
            </a:r>
            <a:r>
              <a:rPr lang="en-US" dirty="0"/>
              <a:t>IRP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(asynchronous)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83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2193831"/>
            <a:ext cx="1944216" cy="615553"/>
            <a:chOff x="9984432" y="2193831"/>
            <a:chExt cx="1944216" cy="615553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93831"/>
              <a:ext cx="1512168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Return Task </a:t>
              </a:r>
              <a:r>
                <a:rPr lang="en-US" sz="1600" dirty="0"/>
                <a:t>(await)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4491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84432" y="1037347"/>
            <a:ext cx="1944216" cy="646331"/>
            <a:chOff x="9984432" y="2178442"/>
            <a:chExt cx="1944216" cy="646331"/>
          </a:xfrm>
        </p:grpSpPr>
        <p:sp>
          <p:nvSpPr>
            <p:cNvPr id="11" name="Arrow: Right 10"/>
            <p:cNvSpPr/>
            <p:nvPr/>
          </p:nvSpPr>
          <p:spPr>
            <a:xfrm rot="10800000">
              <a:off x="9984432" y="2333433"/>
              <a:ext cx="324000" cy="280831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6480" y="2178442"/>
              <a:ext cx="15121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Release UI thread</a:t>
              </a:r>
              <a:endParaRPr lang="en-US" sz="16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6143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652319" y="5944107"/>
            <a:ext cx="6006340" cy="581237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chemeClr val="accent1"/>
                </a:solidFill>
              </a:rPr>
              <a:t>Q: What happens line 24,  when await occurs?</a:t>
            </a:r>
          </a:p>
        </p:txBody>
      </p:sp>
    </p:spTree>
    <p:extLst>
      <p:ext uri="{BB962C8B-B14F-4D97-AF65-F5344CB8AC3E}">
        <p14:creationId xmlns:p14="http://schemas.microsoft.com/office/powerpoint/2010/main" val="13948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91" y="5445224"/>
            <a:ext cx="566193" cy="5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272464" y="5733256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Interrupt!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44472" y="5157192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Interrupt Service Routine (</a:t>
            </a:r>
            <a:r>
              <a:rPr lang="en-US" dirty="0"/>
              <a:t>ISR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4902" y="5166796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4959459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Queue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Deferred Procedure Call (</a:t>
            </a:r>
            <a:r>
              <a:rPr lang="en-US" dirty="0"/>
              <a:t>DPC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81120" y="499881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1120" y="5014917"/>
            <a:ext cx="19915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Mark </a:t>
            </a:r>
            <a:r>
              <a:rPr lang="en-US" dirty="0"/>
              <a:t>IRP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as completed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87755" y="4869160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876745"/>
            <a:ext cx="19915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Asynchronous Procedure Call (</a:t>
            </a:r>
            <a:r>
              <a:rPr lang="en-US" dirty="0"/>
              <a:t>APC)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to notify the UI process (handle)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35083" y="2766564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>
                <a:solidFill>
                  <a:schemeClr val="accent4"/>
                </a:solidFill>
              </a:rPr>
              <a:t>NO Thread</a:t>
            </a:r>
            <a:endParaRPr lang="en-US" sz="3600" strike="sngStrike" cap="al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27232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84432" y="2588711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Execute </a:t>
            </a:r>
          </a:p>
          <a:p>
            <a:pPr algn="ctr"/>
            <a:r>
              <a:rPr lang="en-US" dirty="0"/>
              <a:t>APC</a:t>
            </a:r>
            <a:r>
              <a:rPr lang="en-US" dirty="0">
                <a:solidFill>
                  <a:schemeClr val="accent1"/>
                </a:solidFill>
              </a:rPr>
              <a:t> via I/O Completion port (</a:t>
            </a:r>
            <a:r>
              <a:rPr lang="en-US" dirty="0"/>
              <a:t>IOCP</a:t>
            </a:r>
            <a:r>
              <a:rPr lang="en-US" dirty="0">
                <a:solidFill>
                  <a:schemeClr val="accent1"/>
                </a:solidFill>
              </a:rPr>
              <a:t>) thread</a:t>
            </a:r>
          </a:p>
        </p:txBody>
      </p:sp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91067" y="2489562"/>
            <a:ext cx="669429" cy="5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 rot="10800000">
            <a:off x="10740552" y="3796241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6208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53128" y="1863115"/>
            <a:ext cx="19915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Post the continuation  for UI thread execution</a:t>
            </a:r>
          </a:p>
        </p:txBody>
      </p:sp>
      <p:sp>
        <p:nvSpPr>
          <p:cNvPr id="11" name="Arrow: Right 10"/>
          <p:cNvSpPr/>
          <p:nvPr/>
        </p:nvSpPr>
        <p:spPr>
          <a:xfrm rot="10800000">
            <a:off x="9948824" y="2352480"/>
            <a:ext cx="324000" cy="280831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9320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959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Let’s start with A question…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12474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71904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42555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32869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sp>
        <p:nvSpPr>
          <p:cNvPr id="12" name="Arrow: Right 11"/>
          <p:cNvSpPr/>
          <p:nvPr/>
        </p:nvSpPr>
        <p:spPr>
          <a:xfrm rot="10800000">
            <a:off x="9984432" y="1922291"/>
            <a:ext cx="324000" cy="28083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6480" y="1628800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Execute continuation (UI thread)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8904312" y="6190510"/>
            <a:ext cx="3024336" cy="550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cap="all" dirty="0"/>
              <a:t>Thread</a:t>
            </a:r>
            <a:endParaRPr lang="en-US" sz="3600" strike="sngStrike" cap="all" dirty="0"/>
          </a:p>
        </p:txBody>
      </p:sp>
    </p:spTree>
    <p:extLst>
      <p:ext uri="{BB962C8B-B14F-4D97-AF65-F5344CB8AC3E}">
        <p14:creationId xmlns:p14="http://schemas.microsoft.com/office/powerpoint/2010/main" val="7112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Windows I/O: </a:t>
            </a:r>
            <a:r>
              <a:rPr lang="en-US" dirty="0">
                <a:solidFill>
                  <a:schemeClr val="tx1"/>
                </a:solidFill>
              </a:rPr>
              <a:t>under the hood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628800"/>
            <a:ext cx="9649072" cy="4680520"/>
            <a:chOff x="1011848" y="1268760"/>
            <a:chExt cx="9657345" cy="4876800"/>
          </a:xfrm>
        </p:grpSpPr>
        <p:pic>
          <p:nvPicPr>
            <p:cNvPr id="1026" name="Picture 2" descr="http://blog.stephencleary.com/assets/Os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8" y="1268760"/>
              <a:ext cx="95535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013303" y="3617119"/>
              <a:ext cx="1626313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/>
                <a:t>User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848" y="4161751"/>
              <a:ext cx="1617992" cy="465573"/>
            </a:xfrm>
            <a:prstGeom prst="rect">
              <a:avLst/>
            </a:prstGeom>
            <a:solidFill>
              <a:srgbClr val="02142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/>
                <a:t>Kernel mode</a:t>
              </a:r>
            </a:p>
          </p:txBody>
        </p:sp>
      </p:grpSp>
      <p:pic>
        <p:nvPicPr>
          <p:cNvPr id="15362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1124744"/>
            <a:ext cx="1724747" cy="10776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17" t="5226" r="12900" b="5934"/>
          <a:stretch/>
        </p:blipFill>
        <p:spPr>
          <a:xfrm>
            <a:off x="2376000" y="1124745"/>
            <a:ext cx="5688633" cy="12241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2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9284581" cy="2819400"/>
          </a:xfrm>
        </p:spPr>
        <p:txBody>
          <a:bodyPr/>
          <a:lstStyle/>
          <a:p>
            <a:r>
              <a:rPr lang="en-GB" dirty="0"/>
              <a:t>Chapter 4: </a:t>
            </a:r>
            <a:r>
              <a:rPr lang="en-GB" dirty="0">
                <a:solidFill>
                  <a:schemeClr val="tx1"/>
                </a:solidFill>
              </a:rPr>
              <a:t>Pitfalls &amp; </a:t>
            </a:r>
            <a:r>
              <a:rPr lang="en-GB" dirty="0" err="1">
                <a:solidFill>
                  <a:schemeClr val="tx1"/>
                </a:solidFill>
              </a:rPr>
              <a:t>Recos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10580725" cy="2819400"/>
          </a:xfrm>
        </p:spPr>
        <p:txBody>
          <a:bodyPr/>
          <a:lstStyle/>
          <a:p>
            <a:r>
              <a:rPr lang="fr-FR" dirty="0"/>
              <a:t>#1: </a:t>
            </a:r>
            <a:r>
              <a:rPr lang="en-GB" dirty="0">
                <a:solidFill>
                  <a:schemeClr val="tx1"/>
                </a:solidFill>
              </a:rPr>
              <a:t>Deadlock</a:t>
            </a:r>
          </a:p>
        </p:txBody>
      </p:sp>
      <p:pic>
        <p:nvPicPr>
          <p:cNvPr id="5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91" y="785694"/>
            <a:ext cx="4636939" cy="34578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2423592" y="1419977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7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1844824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7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076161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59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3528000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8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5480" y="1066800"/>
            <a:ext cx="9361040" cy="5437627"/>
            <a:chOff x="1415480" y="1066800"/>
            <a:chExt cx="9361040" cy="54376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6" t="11264" r="14126" b="1835"/>
            <a:stretch/>
          </p:blipFill>
          <p:spPr>
            <a:xfrm>
              <a:off x="1415480" y="1066800"/>
              <a:ext cx="9361040" cy="54376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1919536" y="5877272"/>
              <a:ext cx="792088" cy="56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Arrow: Right 6"/>
          <p:cNvSpPr/>
          <p:nvPr/>
        </p:nvSpPr>
        <p:spPr>
          <a:xfrm>
            <a:off x="2423592" y="4797152"/>
            <a:ext cx="324000" cy="28083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5" t="49279" r="33058" b="45230"/>
          <a:stretch/>
        </p:blipFill>
        <p:spPr>
          <a:xfrm>
            <a:off x="3168000" y="3528000"/>
            <a:ext cx="57606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</p:spPr>
        <p:txBody>
          <a:bodyPr anchor="t"/>
          <a:lstStyle/>
          <a:p>
            <a:r>
              <a:rPr lang="en-US" dirty="0"/>
              <a:t>Initial Question, but in a GUI 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7592" y="1124744"/>
            <a:ext cx="900136" cy="2808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6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13591</TotalTime>
  <Words>2070</Words>
  <Application>Microsoft Office PowerPoint</Application>
  <PresentationFormat>Widescreen</PresentationFormat>
  <Paragraphs>471</Paragraphs>
  <Slides>134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9" baseType="lpstr">
      <vt:lpstr>Arial</vt:lpstr>
      <vt:lpstr>Arial Narrow</vt:lpstr>
      <vt:lpstr>Corbel</vt:lpstr>
      <vt:lpstr>Wingdings</vt:lpstr>
      <vt:lpstr>Digital Blue Tunnel 16x9</vt:lpstr>
      <vt:lpstr>Async, Await, Oh… Wait!</vt:lpstr>
      <vt:lpstr>“Use Case Driven”,  but also…</vt:lpstr>
      <vt:lpstr>PowerPoint Presentation</vt:lpstr>
      <vt:lpstr>Let’s start with A question…</vt:lpstr>
      <vt:lpstr>Let’s start with A question…</vt:lpstr>
      <vt:lpstr>Oups! Let’s Add some context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Let’s start with A question…</vt:lpstr>
      <vt:lpstr>Was IT your first answer?</vt:lpstr>
      <vt:lpstr>Guess what…</vt:lpstr>
      <vt:lpstr>Oh… Wait! Agenda</vt:lpstr>
      <vt:lpstr>Chapter 1: Why</vt:lpstr>
      <vt:lpstr>Like me, You don’t like Waste?</vt:lpstr>
      <vt:lpstr>A simple rule to avoid waste of CPU</vt:lpstr>
      <vt:lpstr>Async-await intention is...</vt:lpstr>
      <vt:lpstr>Without hurting your existing code structure</vt:lpstr>
      <vt:lpstr>Wait a minute… Asynchronous, Concurrent, Parallel?</vt:lpstr>
      <vt:lpstr>synchronous</vt:lpstr>
      <vt:lpstr>synchronous</vt:lpstr>
      <vt:lpstr>PowerPoint Presentation</vt:lpstr>
      <vt:lpstr>Concurrency</vt:lpstr>
      <vt:lpstr>Concurrency</vt:lpstr>
      <vt:lpstr>Concurrency</vt:lpstr>
      <vt:lpstr>Chapter 2: What</vt:lpstr>
      <vt:lpstr>PowerPoint Presentation</vt:lpstr>
      <vt:lpstr>PowerPoint Presentation</vt:lpstr>
      <vt:lpstr>PowerPoint Presentation</vt:lpstr>
      <vt:lpstr>Chapter 3: How</vt:lpstr>
      <vt:lpstr>(Prerequisite - TPL)</vt:lpstr>
      <vt:lpstr>Task Parallel Library reminder (TPL)</vt:lpstr>
      <vt:lpstr>Task Parallel Library reminder (TPL)</vt:lpstr>
      <vt:lpstr>Async-Await</vt:lpstr>
      <vt:lpstr>Async-Await</vt:lpstr>
      <vt:lpstr>Async</vt:lpstr>
      <vt:lpstr>Await</vt:lpstr>
      <vt:lpstr>Async</vt:lpstr>
      <vt:lpstr>Async</vt:lpstr>
      <vt:lpstr>Async</vt:lpstr>
      <vt:lpstr>Async</vt:lpstr>
      <vt:lpstr>Async</vt:lpstr>
      <vt:lpstr>Await</vt:lpstr>
      <vt:lpstr>Await</vt:lpstr>
      <vt:lpstr>Await</vt:lpstr>
      <vt:lpstr>Who’s doing the continuation?</vt:lpstr>
      <vt:lpstr>It depends on the awaiter context</vt:lpstr>
      <vt:lpstr>Async-Await</vt:lpstr>
      <vt:lpstr>PowerPoint Presentation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Windows I/O: under the hood</vt:lpstr>
      <vt:lpstr>Chapter 4: Pitfalls &amp; Recos</vt:lpstr>
      <vt:lpstr>#1: Deadlock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Initial Question, but in a GUI context</vt:lpstr>
      <vt:lpstr>PowerPoint Presentation</vt:lpstr>
      <vt:lpstr>Deadlocks</vt:lpstr>
      <vt:lpstr>The dupdob principle</vt:lpstr>
      <vt:lpstr>Deadlock Meme</vt:lpstr>
      <vt:lpstr>Deadlock Meme</vt:lpstr>
      <vt:lpstr>Deadlock Meme</vt:lpstr>
      <vt:lpstr>PowerPoint Presentation</vt:lpstr>
      <vt:lpstr>Do not block to avoid Deadlock</vt:lpstr>
      <vt:lpstr>#2: Enter the Async void</vt:lpstr>
      <vt:lpstr>The Async void case</vt:lpstr>
      <vt:lpstr>Try-catch your event handlers!</vt:lpstr>
      <vt:lpstr>MS Guidelines</vt:lpstr>
      <vt:lpstr>MS even said:</vt:lpstr>
      <vt:lpstr>#3: Use It wisely</vt:lpstr>
      <vt:lpstr>Don’t systematize Async-await! </vt:lpstr>
      <vt:lpstr>Wrap-up</vt:lpstr>
      <vt:lpstr>Wrap-up</vt:lpstr>
      <vt:lpstr>Thanks!</vt:lpstr>
      <vt:lpstr>Appendix</vt:lpstr>
      <vt:lpstr>Async method GC impact</vt:lpstr>
      <vt:lpstr>Troubleshooting?</vt:lpstr>
      <vt:lpstr>Few refs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Thomas PIERRAIN</dc:creator>
  <cp:lastModifiedBy>Thomas PIERRAIN</cp:lastModifiedBy>
  <cp:revision>523</cp:revision>
  <dcterms:created xsi:type="dcterms:W3CDTF">2016-11-25T15:39:36Z</dcterms:created>
  <dcterms:modified xsi:type="dcterms:W3CDTF">2016-12-22T18:59:32Z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